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8288000" cy="10287000"/>
  <p:notesSz cx="6858000" cy="9144000"/>
  <p:embeddedFontLst>
    <p:embeddedFont>
      <p:font typeface="Aleo" panose="00000500000000000000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veat" panose="020B0604020202020204" charset="0"/>
      <p:regular r:id="rId28"/>
    </p:embeddedFont>
    <p:embeddedFont>
      <p:font typeface="Cooper Hewitt" panose="020B0604020202020204" charset="0"/>
      <p:regular r:id="rId29"/>
    </p:embeddedFont>
    <p:embeddedFont>
      <p:font typeface="Cooper Hewitt Bold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AAB01-02E0-4617-8B0B-1AF7AE23EBBC}" v="3" dt="2022-09-26T02:58:42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12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edro-Jsn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edro-Js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76671" y="1298145"/>
            <a:ext cx="6670445" cy="97382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08348" y="7880894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458410" y="9600340"/>
            <a:ext cx="1240812" cy="107454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75461" y="-116958"/>
            <a:ext cx="1046278" cy="906077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926859" y="1028700"/>
            <a:ext cx="11332441" cy="5391957"/>
            <a:chOff x="0" y="0"/>
            <a:chExt cx="15109922" cy="7189276"/>
          </a:xfrm>
        </p:grpSpPr>
        <p:sp>
          <p:nvSpPr>
            <p:cNvPr id="10" name="AutoShape 10"/>
            <p:cNvSpPr/>
            <p:nvPr/>
          </p:nvSpPr>
          <p:spPr>
            <a:xfrm>
              <a:off x="2071" y="5893588"/>
              <a:ext cx="15107851" cy="1295687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15109922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solidFill>
                    <a:srgbClr val="2D2E2C"/>
                  </a:solidFill>
                  <a:latin typeface="Cooper Hewitt"/>
                </a:rPr>
                <a:t>PEDRO JESUINO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62778"/>
              <a:ext cx="15109922" cy="406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60"/>
                </a:lnSpc>
              </a:pPr>
              <a:r>
                <a:rPr lang="en-US" sz="11000" dirty="0">
                  <a:solidFill>
                    <a:srgbClr val="2D2E2C"/>
                  </a:solidFill>
                  <a:latin typeface="Aleo"/>
                </a:rPr>
                <a:t>API Python e </a:t>
              </a:r>
              <a:r>
                <a:rPr lang="en-US" sz="11000" dirty="0" err="1">
                  <a:solidFill>
                    <a:srgbClr val="2D2E2C"/>
                  </a:solidFill>
                  <a:latin typeface="Aleo"/>
                </a:rPr>
                <a:t>próximas</a:t>
              </a:r>
              <a:r>
                <a:rPr lang="en-US" sz="11000" dirty="0">
                  <a:solidFill>
                    <a:srgbClr val="2D2E2C"/>
                  </a:solidFill>
                  <a:latin typeface="Aleo"/>
                </a:rPr>
                <a:t> </a:t>
              </a:r>
              <a:r>
                <a:rPr lang="en-US" sz="11000" dirty="0" err="1">
                  <a:solidFill>
                    <a:srgbClr val="2D2E2C"/>
                  </a:solidFill>
                  <a:latin typeface="Aleo"/>
                </a:rPr>
                <a:t>ideias</a:t>
              </a:r>
              <a:r>
                <a:rPr lang="en-US" sz="11000" dirty="0">
                  <a:solidFill>
                    <a:srgbClr val="2D2E2C"/>
                  </a:solidFill>
                  <a:latin typeface="Aleo"/>
                </a:rPr>
                <a:t>!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82333" y="6226248"/>
              <a:ext cx="13809524" cy="683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ED531"/>
                  </a:solidFill>
                  <a:latin typeface="Cooper Hewitt"/>
                </a:rPr>
                <a:t>Pesquisa e inovação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86119" y="1298145"/>
            <a:ext cx="6670445" cy="97382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128978" y="8721028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75461" y="-116958"/>
            <a:ext cx="1046278" cy="906077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170"/>
          <a:stretch>
            <a:fillRect/>
          </a:stretch>
        </p:blipFill>
        <p:spPr>
          <a:xfrm>
            <a:off x="1498600" y="1028700"/>
            <a:ext cx="11616282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86119" y="1298145"/>
            <a:ext cx="6670445" cy="97382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128978" y="8721028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75461" y="-116958"/>
            <a:ext cx="1046278" cy="906077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45" y="789119"/>
            <a:ext cx="13641492" cy="784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86119" y="1298145"/>
            <a:ext cx="6670445" cy="97382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128978" y="8721028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75461" y="-116958"/>
            <a:ext cx="1046278" cy="906077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445"/>
          <a:stretch>
            <a:fillRect/>
          </a:stretch>
        </p:blipFill>
        <p:spPr>
          <a:xfrm>
            <a:off x="1028700" y="1028700"/>
            <a:ext cx="8506308" cy="45374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6313492"/>
            <a:ext cx="6533790" cy="4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925" spc="146" dirty="0">
                <a:solidFill>
                  <a:srgbClr val="FED531"/>
                </a:solidFill>
                <a:latin typeface="Cooper Hewitt Bold"/>
              </a:rPr>
              <a:t>BONS ESTUDOS E TRABALHOS...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231694"/>
            <a:ext cx="108578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70C0"/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https://github.com/Pedro-Jsn</a:t>
            </a:r>
            <a:endParaRPr lang="en-US" sz="5199" dirty="0">
              <a:solidFill>
                <a:srgbClr val="0070C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681" b="19645"/>
          <a:stretch>
            <a:fillRect/>
          </a:stretch>
        </p:blipFill>
        <p:spPr>
          <a:xfrm>
            <a:off x="-498947" y="6814851"/>
            <a:ext cx="19285894" cy="39365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040447"/>
            <a:ext cx="6525615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4"/>
              </a:lnSpc>
            </a:pPr>
            <a:r>
              <a:rPr lang="en-US" sz="8724" dirty="0">
                <a:solidFill>
                  <a:srgbClr val="2D2E2C"/>
                </a:solidFill>
                <a:latin typeface="Aleo"/>
              </a:rPr>
              <a:t>Nada é </a:t>
            </a:r>
            <a:r>
              <a:rPr lang="en-US" sz="8724" dirty="0" err="1">
                <a:solidFill>
                  <a:srgbClr val="2D2E2C"/>
                </a:solidFill>
                <a:latin typeface="Aleo"/>
              </a:rPr>
              <a:t>fácil</a:t>
            </a:r>
            <a:r>
              <a:rPr lang="en-US" sz="8724" dirty="0">
                <a:solidFill>
                  <a:srgbClr val="2D2E2C"/>
                </a:solidFill>
                <a:latin typeface="Aleo"/>
              </a:rPr>
              <a:t>!</a:t>
            </a:r>
          </a:p>
          <a:p>
            <a:pPr algn="l">
              <a:lnSpc>
                <a:spcPts val="8725"/>
              </a:lnSpc>
            </a:pPr>
            <a:r>
              <a:rPr lang="en-US" sz="8725" dirty="0" err="1">
                <a:solidFill>
                  <a:srgbClr val="2D2E2C"/>
                </a:solidFill>
                <a:latin typeface="Aleo"/>
              </a:rPr>
              <a:t>Desafios</a:t>
            </a:r>
            <a:r>
              <a:rPr lang="en-US" sz="8725" dirty="0">
                <a:solidFill>
                  <a:srgbClr val="2D2E2C"/>
                </a:solidFill>
                <a:latin typeface="Aleo"/>
              </a:rPr>
              <a:t>...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-223299" y="5226634"/>
            <a:ext cx="1240812" cy="107454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597318" y="950119"/>
            <a:ext cx="8661983" cy="47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APLICAÇÃO EM JAVA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97318" y="1526221"/>
            <a:ext cx="8661983" cy="35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Construir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algo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semelhante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, a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aplicação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em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Python do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grupo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de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vocês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em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Java.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98130" y="2709766"/>
            <a:ext cx="8661983" cy="48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650" spc="132">
                <a:solidFill>
                  <a:srgbClr val="2D2E2C"/>
                </a:solidFill>
                <a:latin typeface="Cooper Hewitt"/>
              </a:rPr>
              <a:t>QUAL É O PROBLEMA?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98130" y="3294272"/>
            <a:ext cx="8661983" cy="71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5" dirty="0">
                <a:solidFill>
                  <a:srgbClr val="2D2E2C"/>
                </a:solidFill>
                <a:latin typeface="Cooper Hewitt"/>
              </a:rPr>
              <a:t>Java é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uma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linguagem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não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tão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"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amigável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"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quanto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o Python, e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não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é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tão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simples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executar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Strings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como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códigos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7318" y="4830242"/>
            <a:ext cx="8661983" cy="47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COMO RESOLVER ESSE PROBLEMA?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318" y="5406344"/>
            <a:ext cx="8661983" cy="71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5" dirty="0">
                <a:solidFill>
                  <a:srgbClr val="2D2E2C"/>
                </a:solidFill>
                <a:latin typeface="Cooper Hewitt"/>
              </a:rPr>
              <a:t>Podemos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utilizar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o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pacote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Reflection, para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nós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ajudar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,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está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etapa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ficará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por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sua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1875" dirty="0" err="1">
                <a:solidFill>
                  <a:srgbClr val="2D2E2C"/>
                </a:solidFill>
                <a:latin typeface="Cooper Hewitt"/>
              </a:rPr>
              <a:t>conta</a:t>
            </a:r>
            <a:r>
              <a:rPr lang="en-US" sz="1875" dirty="0">
                <a:solidFill>
                  <a:srgbClr val="2D2E2C"/>
                </a:solidFill>
                <a:latin typeface="Cooper Hewitt"/>
              </a:rPr>
              <a:t>...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FED531"/>
                  </a:solidFill>
                  <a:latin typeface="Aleo"/>
                </a:rPr>
                <a:t>PEDRO JESUINO | SPTECH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3575" y="-438862"/>
            <a:ext cx="19435151" cy="5582362"/>
          </a:xfrm>
          <a:prstGeom prst="rect">
            <a:avLst/>
          </a:prstGeom>
          <a:solidFill>
            <a:srgbClr val="FED531">
              <a:alpha val="29804"/>
            </a:srgb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FED53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2D2E2C"/>
                  </a:solidFill>
                  <a:latin typeface="Aleo"/>
                </a:rPr>
                <a:t>PEDRO JESUINO | SPTECH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7598" b="20131"/>
          <a:stretch>
            <a:fillRect/>
          </a:stretch>
        </p:blipFill>
        <p:spPr>
          <a:xfrm>
            <a:off x="3013815" y="4012898"/>
            <a:ext cx="2599475" cy="287766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362753" y="3652640"/>
            <a:ext cx="1240812" cy="1074543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r="8095"/>
          <a:stretch>
            <a:fillRect/>
          </a:stretch>
        </p:blipFill>
        <p:spPr>
          <a:xfrm>
            <a:off x="7851147" y="4037503"/>
            <a:ext cx="2599475" cy="282845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5400000">
            <a:off x="9937122" y="5534866"/>
            <a:ext cx="1240812" cy="1074543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855" r="8812"/>
          <a:stretch>
            <a:fillRect/>
          </a:stretch>
        </p:blipFill>
        <p:spPr>
          <a:xfrm>
            <a:off x="12674710" y="3988292"/>
            <a:ext cx="2599475" cy="28776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-10800000">
            <a:off x="14618342" y="5859963"/>
            <a:ext cx="1240812" cy="1074543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71242"/>
            <a:ext cx="16244369" cy="1866758"/>
            <a:chOff x="0" y="156608"/>
            <a:chExt cx="21659158" cy="2489011"/>
          </a:xfrm>
        </p:grpSpPr>
        <p:sp>
          <p:nvSpPr>
            <p:cNvPr id="16" name="TextBox 16"/>
            <p:cNvSpPr txBox="1"/>
            <p:nvPr/>
          </p:nvSpPr>
          <p:spPr>
            <a:xfrm>
              <a:off x="16287" y="156608"/>
              <a:ext cx="21642871" cy="1487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5"/>
                </a:lnSpc>
              </a:pPr>
              <a:r>
                <a:rPr lang="en-US" sz="8725" dirty="0" err="1">
                  <a:solidFill>
                    <a:srgbClr val="FED531"/>
                  </a:solidFill>
                  <a:latin typeface="Aleo"/>
                </a:rPr>
                <a:t>Projeto</a:t>
              </a:r>
              <a:r>
                <a:rPr lang="en-US" sz="8725" dirty="0">
                  <a:solidFill>
                    <a:srgbClr val="FED531"/>
                  </a:solidFill>
                  <a:latin typeface="Aleo"/>
                </a:rPr>
                <a:t> </a:t>
              </a:r>
              <a:r>
                <a:rPr lang="en-US" sz="8725" dirty="0" err="1">
                  <a:solidFill>
                    <a:srgbClr val="FED531"/>
                  </a:solidFill>
                  <a:latin typeface="Aleo"/>
                </a:rPr>
                <a:t>idealizado</a:t>
              </a:r>
              <a:endParaRPr lang="en-US" sz="8725" dirty="0">
                <a:solidFill>
                  <a:srgbClr val="FED531"/>
                </a:solidFill>
                <a:latin typeface="Ale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61671"/>
              <a:ext cx="21642870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spc="179" dirty="0">
                  <a:solidFill>
                    <a:srgbClr val="FED531"/>
                  </a:solidFill>
                  <a:latin typeface="Cooper Hewitt Bold"/>
                </a:rPr>
                <a:t>EM COLABORAÇÃO DE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93201" y="7177976"/>
            <a:ext cx="3901599" cy="834720"/>
            <a:chOff x="0" y="0"/>
            <a:chExt cx="5202132" cy="11129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04775"/>
              <a:ext cx="5202132" cy="631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5"/>
                </a:lnSpc>
              </a:pPr>
              <a:r>
                <a:rPr lang="en-US" sz="2650" spc="132" dirty="0">
                  <a:solidFill>
                    <a:srgbClr val="FED531"/>
                  </a:solidFill>
                  <a:latin typeface="Cooper Hewitt"/>
                </a:rPr>
                <a:t>GUSTAVO ANTONIO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60927"/>
              <a:ext cx="5202132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23648" y="7177976"/>
            <a:ext cx="3901599" cy="834720"/>
            <a:chOff x="0" y="0"/>
            <a:chExt cx="5202132" cy="111296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04775"/>
              <a:ext cx="5202132" cy="631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5"/>
                </a:lnSpc>
              </a:pPr>
              <a:r>
                <a:rPr lang="en-US" sz="2650" spc="132" dirty="0">
                  <a:solidFill>
                    <a:srgbClr val="FED531"/>
                  </a:solidFill>
                  <a:latin typeface="Cooper Hewitt"/>
                </a:rPr>
                <a:t>VINÍCIUS SOUSA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60927"/>
              <a:ext cx="5202132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62753" y="7177976"/>
            <a:ext cx="3901599" cy="834720"/>
            <a:chOff x="0" y="0"/>
            <a:chExt cx="5202132" cy="111296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04775"/>
              <a:ext cx="5202132" cy="631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5"/>
                </a:lnSpc>
              </a:pPr>
              <a:r>
                <a:rPr lang="en-US" sz="2650" spc="132" dirty="0">
                  <a:solidFill>
                    <a:srgbClr val="FED531"/>
                  </a:solidFill>
                  <a:latin typeface="Cooper Hewitt"/>
                </a:rPr>
                <a:t>PEDRO JESUINO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60927"/>
              <a:ext cx="5202132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97806" y="1028700"/>
            <a:ext cx="1161494" cy="16956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16485" y="912594"/>
            <a:ext cx="11741620" cy="2051213"/>
            <a:chOff x="0" y="0"/>
            <a:chExt cx="15655493" cy="2734951"/>
          </a:xfrm>
        </p:grpSpPr>
        <p:sp>
          <p:nvSpPr>
            <p:cNvPr id="6" name="TextBox 6"/>
            <p:cNvSpPr txBox="1"/>
            <p:nvPr/>
          </p:nvSpPr>
          <p:spPr>
            <a:xfrm>
              <a:off x="19282" y="142875"/>
              <a:ext cx="15636211" cy="151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00"/>
                </a:lnSpc>
              </a:pPr>
              <a:r>
                <a:rPr lang="en-US" sz="8200">
                  <a:solidFill>
                    <a:srgbClr val="FED531"/>
                  </a:solidFill>
                  <a:latin typeface="Aleo"/>
                </a:rPr>
                <a:t>Queremos conversar!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68394"/>
              <a:ext cx="10301063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en-US" sz="3600" spc="179" dirty="0">
                  <a:solidFill>
                    <a:srgbClr val="FED531"/>
                  </a:solidFill>
                  <a:latin typeface="Cooper Hewitt Bold"/>
                </a:rPr>
                <a:t>CASO TENHAM ALGUM FEEDBACK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125992"/>
            <a:ext cx="8662795" cy="4083713"/>
            <a:chOff x="0" y="-79998"/>
            <a:chExt cx="11550393" cy="54449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79998"/>
              <a:ext cx="11549310" cy="642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5"/>
                </a:lnSpc>
              </a:pPr>
              <a:r>
                <a:rPr lang="en-US" sz="2650" spc="132" dirty="0">
                  <a:solidFill>
                    <a:srgbClr val="FED531"/>
                  </a:solidFill>
                  <a:latin typeface="Cooper Hewitt"/>
                </a:rPr>
                <a:t>TELEFONE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38894"/>
              <a:ext cx="11549310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ED531"/>
                  </a:solidFill>
                  <a:latin typeface="Cooper Hewitt"/>
                </a:rPr>
                <a:t>(11) 95420-5634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3" y="2000991"/>
              <a:ext cx="11549310" cy="642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5"/>
                </a:lnSpc>
              </a:pPr>
              <a:r>
                <a:rPr lang="en-US" sz="2650" spc="132">
                  <a:solidFill>
                    <a:srgbClr val="FED531"/>
                  </a:solidFill>
                  <a:latin typeface="Cooper Hewitt"/>
                </a:rPr>
                <a:t>E-MAIL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83" y="2719883"/>
              <a:ext cx="11549310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 err="1">
                  <a:solidFill>
                    <a:srgbClr val="FED531"/>
                  </a:solidFill>
                  <a:latin typeface="Cooper Hewitt"/>
                </a:rPr>
                <a:t>pedro.varela@sptech.school</a:t>
              </a:r>
              <a:endParaRPr lang="en-US" sz="2400" dirty="0">
                <a:solidFill>
                  <a:srgbClr val="FED531"/>
                </a:solidFill>
                <a:latin typeface="Cooper Hewit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081979"/>
              <a:ext cx="11549310" cy="631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5"/>
                </a:lnSpc>
              </a:pPr>
              <a:r>
                <a:rPr lang="en-US" sz="2650" spc="132">
                  <a:solidFill>
                    <a:srgbClr val="FED531"/>
                  </a:solidFill>
                  <a:latin typeface="Cooper Hewitt"/>
                </a:rPr>
                <a:t>GITHUB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89665"/>
              <a:ext cx="11549310" cy="575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u="sng" dirty="0">
                  <a:solidFill>
                    <a:srgbClr val="FFFF00"/>
                  </a:solidFill>
                  <a:latin typeface="Cooper Hewit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https://github.com/Pedro-Jsn</a:t>
              </a:r>
              <a:endParaRPr lang="en-US" sz="2400" u="sng" dirty="0">
                <a:solidFill>
                  <a:srgbClr val="FFFF00"/>
                </a:solidFill>
                <a:latin typeface="Cooper Hewit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7399340" y="8860190"/>
            <a:ext cx="1240812" cy="1074543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97806" y="1028700"/>
            <a:ext cx="1161494" cy="16956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-327929" y="6245997"/>
            <a:ext cx="1240812" cy="107454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16485" y="912594"/>
            <a:ext cx="9305008" cy="3169560"/>
            <a:chOff x="0" y="0"/>
            <a:chExt cx="12406678" cy="4226080"/>
          </a:xfrm>
        </p:grpSpPr>
        <p:sp>
          <p:nvSpPr>
            <p:cNvPr id="8" name="TextBox 8"/>
            <p:cNvSpPr txBox="1"/>
            <p:nvPr/>
          </p:nvSpPr>
          <p:spPr>
            <a:xfrm>
              <a:off x="16287" y="152400"/>
              <a:ext cx="12390391" cy="308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25"/>
                </a:lnSpc>
              </a:pPr>
              <a:r>
                <a:rPr lang="en-US" sz="8725" dirty="0">
                  <a:solidFill>
                    <a:srgbClr val="2D2E2C"/>
                  </a:solidFill>
                  <a:latin typeface="Aleo"/>
                </a:rPr>
                <a:t>O que </a:t>
              </a:r>
              <a:r>
                <a:rPr lang="en-US" sz="8725" dirty="0" err="1">
                  <a:solidFill>
                    <a:srgbClr val="2D2E2C"/>
                  </a:solidFill>
                  <a:latin typeface="Aleo"/>
                </a:rPr>
                <a:t>vou</a:t>
              </a:r>
              <a:r>
                <a:rPr lang="en-US" sz="8725" dirty="0">
                  <a:solidFill>
                    <a:srgbClr val="2D2E2C"/>
                  </a:solidFill>
                  <a:latin typeface="Aleo"/>
                </a:rPr>
                <a:t> </a:t>
              </a:r>
              <a:r>
                <a:rPr lang="en-US" sz="8725" dirty="0" err="1">
                  <a:solidFill>
                    <a:srgbClr val="2D2E2C"/>
                  </a:solidFill>
                  <a:latin typeface="Aleo"/>
                </a:rPr>
                <a:t>apresentar</a:t>
              </a:r>
              <a:r>
                <a:rPr lang="en-US" sz="8725" dirty="0">
                  <a:solidFill>
                    <a:srgbClr val="2D2E2C"/>
                  </a:solidFill>
                  <a:latin typeface="Aleo"/>
                </a:rPr>
                <a:t> </a:t>
              </a:r>
              <a:r>
                <a:rPr lang="en-US" sz="8725" dirty="0" err="1">
                  <a:solidFill>
                    <a:srgbClr val="2D2E2C"/>
                  </a:solidFill>
                  <a:latin typeface="Aleo"/>
                </a:rPr>
                <a:t>hoje</a:t>
              </a:r>
              <a:r>
                <a:rPr lang="en-US" sz="8725" dirty="0">
                  <a:solidFill>
                    <a:srgbClr val="2D2E2C"/>
                  </a:solidFill>
                  <a:latin typeface="Aleo"/>
                </a:rPr>
                <a:t>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47570"/>
              <a:ext cx="8700820" cy="790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en-US" sz="3600" spc="179" dirty="0">
                  <a:solidFill>
                    <a:srgbClr val="2D2E2C"/>
                  </a:solidFill>
                  <a:latin typeface="Cooper Hewitt Bold"/>
                </a:rPr>
                <a:t>PRINCIPAIS TÓPICOS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50875" y="6169006"/>
            <a:ext cx="8708425" cy="23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Introdução</a:t>
            </a:r>
            <a:endParaRPr lang="en-US" sz="2400" dirty="0">
              <a:solidFill>
                <a:srgbClr val="2D2E2C"/>
              </a:solidFill>
              <a:latin typeface="Cooper Hewitt"/>
            </a:endParaRPr>
          </a:p>
          <a:p>
            <a:pPr algn="r">
              <a:lnSpc>
                <a:spcPts val="3600"/>
              </a:lnSpc>
            </a:pP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Modelo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transacional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</a:p>
          <a:p>
            <a:pPr algn="r">
              <a:lnSpc>
                <a:spcPts val="3600"/>
              </a:lnSpc>
            </a:pP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Modelo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dimensional </a:t>
            </a:r>
          </a:p>
          <a:p>
            <a:pPr algn="r">
              <a:lnSpc>
                <a:spcPts val="3600"/>
              </a:lnSpc>
            </a:pPr>
            <a:r>
              <a:rPr lang="en-US" sz="2400" dirty="0">
                <a:solidFill>
                  <a:srgbClr val="2D2E2C"/>
                </a:solidFill>
                <a:latin typeface="Cooper Hewitt"/>
              </a:rPr>
              <a:t>API Python  </a:t>
            </a:r>
          </a:p>
          <a:p>
            <a:pPr algn="r">
              <a:lnSpc>
                <a:spcPts val="3600"/>
              </a:lnSpc>
            </a:pP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Próximos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passos</a:t>
            </a:r>
            <a:endParaRPr lang="en-US" sz="2400" dirty="0">
              <a:solidFill>
                <a:srgbClr val="2D2E2C"/>
              </a:solidFill>
              <a:latin typeface="Cooper Hewit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FED531"/>
                  </a:solidFill>
                  <a:latin typeface="Aleo"/>
                </a:rPr>
                <a:t>PEDRO JESUINO | SPTECH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250" t="2507" r="27818"/>
          <a:stretch>
            <a:fillRect/>
          </a:stretch>
        </p:blipFill>
        <p:spPr>
          <a:xfrm>
            <a:off x="-416583" y="-365564"/>
            <a:ext cx="7960788" cy="110181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FED531"/>
                  </a:solidFill>
                  <a:latin typeface="Aleo"/>
                </a:rPr>
                <a:t>PEDRO JESUINO | SPTECH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74096" y="1150144"/>
            <a:ext cx="9104304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50"/>
              </a:lnSpc>
            </a:pPr>
            <a:r>
              <a:rPr lang="en-US" sz="8650" dirty="0">
                <a:solidFill>
                  <a:srgbClr val="2D2E2C"/>
                </a:solidFill>
                <a:latin typeface="Aleo"/>
              </a:rPr>
              <a:t>Antes de </a:t>
            </a:r>
            <a:r>
              <a:rPr lang="en-US" sz="8650" dirty="0" err="1">
                <a:solidFill>
                  <a:srgbClr val="2D2E2C"/>
                </a:solidFill>
                <a:latin typeface="Aleo"/>
              </a:rPr>
              <a:t>começar</a:t>
            </a:r>
            <a:endParaRPr lang="en-US" sz="8650" dirty="0">
              <a:solidFill>
                <a:srgbClr val="2D2E2C"/>
              </a:solidFill>
              <a:latin typeface="Ale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74096" y="2601803"/>
            <a:ext cx="8685204" cy="5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spc="179" dirty="0">
                <a:solidFill>
                  <a:srgbClr val="2D2E2C"/>
                </a:solidFill>
                <a:latin typeface="Cooper Hewitt Bold"/>
              </a:rPr>
              <a:t>UMA PEQUENA INTRODUÇÃO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4096" y="3759057"/>
            <a:ext cx="8685204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2D2E2C"/>
                </a:solidFill>
                <a:latin typeface="Cooper Hewitt"/>
              </a:rPr>
              <a:t>O que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foi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discutido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em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sala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com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professores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;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Os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dois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bancos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a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serem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utilizados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;</a:t>
            </a: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2D2E2C"/>
                </a:solidFill>
                <a:latin typeface="Cooper Hewitt"/>
              </a:rPr>
              <a:t>API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em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Python com </a:t>
            </a:r>
            <a:r>
              <a:rPr lang="en-US" sz="2400" dirty="0" err="1">
                <a:solidFill>
                  <a:srgbClr val="2D2E2C"/>
                </a:solidFill>
                <a:latin typeface="Cooper Hewitt"/>
              </a:rPr>
              <a:t>uso</a:t>
            </a:r>
            <a:r>
              <a:rPr lang="en-US" sz="2400" dirty="0">
                <a:solidFill>
                  <a:srgbClr val="2D2E2C"/>
                </a:solidFill>
                <a:latin typeface="Cooper Hewitt"/>
              </a:rPr>
              <a:t> de threading;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FED531"/>
                  </a:solidFill>
                  <a:latin typeface="Aleo"/>
                </a:rPr>
                <a:t>PEDRO JESUINO | SPTECH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-455511" y="6387695"/>
            <a:ext cx="1240812" cy="1074543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708651"/>
            <a:ext cx="6525615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4"/>
              </a:lnSpc>
            </a:pPr>
            <a:r>
              <a:rPr lang="en-US" sz="8724" dirty="0" err="1">
                <a:solidFill>
                  <a:srgbClr val="2D2E2C"/>
                </a:solidFill>
                <a:latin typeface="Aleo"/>
              </a:rPr>
              <a:t>Modelo</a:t>
            </a:r>
            <a:endParaRPr lang="en-US" sz="8724" dirty="0">
              <a:solidFill>
                <a:srgbClr val="2D2E2C"/>
              </a:solidFill>
              <a:latin typeface="Aleo"/>
            </a:endParaRPr>
          </a:p>
          <a:p>
            <a:pPr algn="l">
              <a:lnSpc>
                <a:spcPts val="8725"/>
              </a:lnSpc>
            </a:pPr>
            <a:r>
              <a:rPr lang="en-US" sz="8725" dirty="0" err="1">
                <a:solidFill>
                  <a:srgbClr val="2D2E2C"/>
                </a:solidFill>
                <a:latin typeface="Aleo"/>
              </a:rPr>
              <a:t>Transacional</a:t>
            </a:r>
            <a:endParaRPr lang="en-US" sz="8725" dirty="0">
              <a:solidFill>
                <a:srgbClr val="2D2E2C"/>
              </a:solidFill>
              <a:latin typeface="Aleo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E3C3D1-B2CC-FB77-1307-DB6B458A7C60}"/>
              </a:ext>
            </a:extLst>
          </p:cNvPr>
          <p:cNvSpPr txBox="1"/>
          <p:nvPr/>
        </p:nvSpPr>
        <p:spPr>
          <a:xfrm>
            <a:off x="8458200" y="1732777"/>
            <a:ext cx="6566482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BANCO PARA A CAPTURA DE DADOS</a:t>
            </a:r>
          </a:p>
          <a:p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7EE02C-3A18-4AD5-9CBE-886CBF03EB5F}"/>
              </a:ext>
            </a:extLst>
          </p:cNvPr>
          <p:cNvSpPr txBox="1"/>
          <p:nvPr/>
        </p:nvSpPr>
        <p:spPr>
          <a:xfrm>
            <a:off x="8458200" y="2280300"/>
            <a:ext cx="8077200" cy="133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Esse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é o banco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utilizado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para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capturar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os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dados das APIs,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ele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tem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que ser um banco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leve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, para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não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influenciar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no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desempenho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máquina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4D3301-4115-30F2-7CF5-6EAE24E5DE9A}"/>
              </a:ext>
            </a:extLst>
          </p:cNvPr>
          <p:cNvSpPr txBox="1"/>
          <p:nvPr/>
        </p:nvSpPr>
        <p:spPr>
          <a:xfrm>
            <a:off x="8458200" y="3867107"/>
            <a:ext cx="7176082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DADOS APAGADOS COM O TEMPO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7484338-51A9-E473-FD1C-7A9B9888ED9D}"/>
              </a:ext>
            </a:extLst>
          </p:cNvPr>
          <p:cNvSpPr txBox="1"/>
          <p:nvPr/>
        </p:nvSpPr>
        <p:spPr>
          <a:xfrm>
            <a:off x="8451574" y="4514260"/>
            <a:ext cx="7924800" cy="137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0" dirty="0">
                <a:solidFill>
                  <a:srgbClr val="2D2E2C"/>
                </a:solidFill>
                <a:latin typeface="Cooper Hewitt"/>
              </a:rPr>
              <a:t>Como o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objetivo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dessa API é ser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leve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,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os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dados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tem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que ser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apagados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periodicamente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, para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não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ter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influência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no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desempenho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aplicação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.</a:t>
            </a:r>
          </a:p>
          <a:p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5DE0C3-0302-7DDB-F784-0108E5491BF3}"/>
              </a:ext>
            </a:extLst>
          </p:cNvPr>
          <p:cNvSpPr txBox="1"/>
          <p:nvPr/>
        </p:nvSpPr>
        <p:spPr>
          <a:xfrm>
            <a:off x="8451574" y="6008824"/>
            <a:ext cx="8160026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ATUALIZAÇÕES EM TEMPO REAL</a:t>
            </a:r>
          </a:p>
          <a:p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11A42E9-43C2-3086-7B9D-642DF48D8EF1}"/>
              </a:ext>
            </a:extLst>
          </p:cNvPr>
          <p:cNvSpPr txBox="1"/>
          <p:nvPr/>
        </p:nvSpPr>
        <p:spPr>
          <a:xfrm>
            <a:off x="8458200" y="6606351"/>
            <a:ext cx="8077200" cy="137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0" dirty="0">
                <a:solidFill>
                  <a:srgbClr val="2D2E2C"/>
                </a:solidFill>
                <a:latin typeface="Cooper Hewitt"/>
              </a:rPr>
              <a:t>Por se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tratar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uma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API para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monitoramento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de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uma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determinada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maquina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,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ela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tem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que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estar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sempre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em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funcionamento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, para que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assim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possa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ter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um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controle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maior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daquela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 </a:t>
            </a:r>
            <a:r>
              <a:rPr lang="en-US" sz="2180" dirty="0" err="1">
                <a:solidFill>
                  <a:srgbClr val="2D2E2C"/>
                </a:solidFill>
                <a:latin typeface="Cooper Hewitt"/>
              </a:rPr>
              <a:t>maquina</a:t>
            </a:r>
            <a:r>
              <a:rPr lang="en-US" sz="2180" dirty="0">
                <a:solidFill>
                  <a:srgbClr val="2D2E2C"/>
                </a:solidFill>
                <a:latin typeface="Cooper Hewitt"/>
              </a:rPr>
              <a:t>.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FED5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2D2E2C"/>
                  </a:solidFill>
                  <a:latin typeface="Aleo"/>
                </a:rPr>
                <a:t>PEDRO JESUINO | SPTECH  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2806"/>
          <a:stretch>
            <a:fillRect/>
          </a:stretch>
        </p:blipFill>
        <p:spPr>
          <a:xfrm>
            <a:off x="769677" y="1224625"/>
            <a:ext cx="16834530" cy="78795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-79975"/>
            <a:ext cx="7917123" cy="1276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dirty="0" err="1">
                <a:solidFill>
                  <a:srgbClr val="FED531"/>
                </a:solidFill>
                <a:latin typeface="Caveat"/>
              </a:rPr>
              <a:t>Modelo</a:t>
            </a:r>
            <a:r>
              <a:rPr lang="en-US" sz="7499" dirty="0">
                <a:solidFill>
                  <a:srgbClr val="FED531"/>
                </a:solidFill>
                <a:latin typeface="Caveat"/>
              </a:rPr>
              <a:t> </a:t>
            </a:r>
            <a:r>
              <a:rPr lang="en-US" sz="7499" dirty="0" err="1">
                <a:solidFill>
                  <a:srgbClr val="FED531"/>
                </a:solidFill>
                <a:latin typeface="Caveat"/>
              </a:rPr>
              <a:t>transacional</a:t>
            </a:r>
            <a:endParaRPr lang="en-US" sz="7499" dirty="0">
              <a:solidFill>
                <a:srgbClr val="FED531"/>
              </a:solidFill>
              <a:latin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FED531"/>
                  </a:solidFill>
                  <a:latin typeface="Aleo"/>
                </a:rPr>
                <a:t>PEDRO JESUINO | SPTECH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-455511" y="6387695"/>
            <a:ext cx="1240812" cy="1074543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2E2C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708651"/>
            <a:ext cx="7005239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4"/>
              </a:lnSpc>
            </a:pPr>
            <a:r>
              <a:rPr lang="en-US" sz="8724" dirty="0" err="1">
                <a:solidFill>
                  <a:srgbClr val="2D2E2C"/>
                </a:solidFill>
                <a:latin typeface="Aleo"/>
              </a:rPr>
              <a:t>Modelo</a:t>
            </a:r>
            <a:endParaRPr lang="en-US" sz="8724" dirty="0">
              <a:solidFill>
                <a:srgbClr val="2D2E2C"/>
              </a:solidFill>
              <a:latin typeface="Aleo"/>
            </a:endParaRPr>
          </a:p>
          <a:p>
            <a:pPr algn="l">
              <a:lnSpc>
                <a:spcPts val="8725"/>
              </a:lnSpc>
            </a:pPr>
            <a:r>
              <a:rPr lang="en-US" sz="8725" dirty="0">
                <a:solidFill>
                  <a:srgbClr val="2D2E2C"/>
                </a:solidFill>
                <a:latin typeface="Aleo"/>
              </a:rPr>
              <a:t>Dimensional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04DA70-12F3-75E3-1D59-0A33820D97AB}"/>
              </a:ext>
            </a:extLst>
          </p:cNvPr>
          <p:cNvSpPr txBox="1"/>
          <p:nvPr/>
        </p:nvSpPr>
        <p:spPr>
          <a:xfrm>
            <a:off x="8458200" y="1732777"/>
            <a:ext cx="656648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50" spc="132" dirty="0">
                <a:solidFill>
                  <a:srgbClr val="2D2E2C"/>
                </a:solidFill>
                <a:latin typeface="Cooper Hewitt"/>
              </a:rPr>
              <a:t>MODELO VOLTADO PARA O ANALYTICS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9B530A-D859-849F-FF7F-3FCE7FE8E4B2}"/>
              </a:ext>
            </a:extLst>
          </p:cNvPr>
          <p:cNvSpPr txBox="1"/>
          <p:nvPr/>
        </p:nvSpPr>
        <p:spPr>
          <a:xfrm>
            <a:off x="8458200" y="2280300"/>
            <a:ext cx="8160026" cy="133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62"/>
              </a:lnSpc>
            </a:pPr>
            <a:r>
              <a:rPr lang="pt-BR" sz="2180" dirty="0">
                <a:solidFill>
                  <a:srgbClr val="2D2E2C"/>
                </a:solidFill>
                <a:latin typeface="Cooper Hewitt"/>
              </a:rPr>
              <a:t>Esse é um modelo voltado para a análise de dados de uma empresa, possui os dados totalmente estruturados para que assim seja feita a consulta dos mesmos.</a:t>
            </a:r>
            <a:endParaRPr lang="en-US" sz="2180" dirty="0">
              <a:solidFill>
                <a:srgbClr val="2D2E2C"/>
              </a:solidFill>
              <a:latin typeface="Cooper Hewit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45E71F-0174-EEC3-29C4-193D0F1468A3}"/>
              </a:ext>
            </a:extLst>
          </p:cNvPr>
          <p:cNvSpPr txBox="1"/>
          <p:nvPr/>
        </p:nvSpPr>
        <p:spPr>
          <a:xfrm>
            <a:off x="8458200" y="3867107"/>
            <a:ext cx="7176082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sz="2650" spc="132">
                <a:solidFill>
                  <a:srgbClr val="2D2E2C"/>
                </a:solidFill>
                <a:latin typeface="Cooper Hewitt"/>
              </a:rPr>
              <a:t>QUANTO MAIS DADOS MELHOR</a:t>
            </a:r>
            <a:endParaRPr lang="en-US" sz="2650" spc="132" dirty="0">
              <a:solidFill>
                <a:srgbClr val="2D2E2C"/>
              </a:solidFill>
              <a:latin typeface="Cooper Hewit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4DA0AA1-D866-0A7D-1534-ADC6627FAC83}"/>
              </a:ext>
            </a:extLst>
          </p:cNvPr>
          <p:cNvSpPr txBox="1"/>
          <p:nvPr/>
        </p:nvSpPr>
        <p:spPr>
          <a:xfrm>
            <a:off x="8451574" y="4514260"/>
            <a:ext cx="8160026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80" dirty="0">
                <a:solidFill>
                  <a:srgbClr val="2D2E2C"/>
                </a:solidFill>
                <a:latin typeface="Cooper Hewitt"/>
              </a:rPr>
              <a:t>Nesse modelo quanto mais dados(informações) tivermos melhor, por ser um modelo voltado para o </a:t>
            </a:r>
            <a:r>
              <a:rPr lang="pt-BR" sz="2180" dirty="0" err="1">
                <a:solidFill>
                  <a:srgbClr val="2D2E2C"/>
                </a:solidFill>
                <a:latin typeface="Cooper Hewitt"/>
              </a:rPr>
              <a:t>analytics</a:t>
            </a:r>
            <a:r>
              <a:rPr lang="pt-BR" sz="2180" dirty="0">
                <a:solidFill>
                  <a:srgbClr val="2D2E2C"/>
                </a:solidFill>
                <a:latin typeface="Cooper Hewitt"/>
              </a:rPr>
              <a:t>, mais informações nos ajudam a visualizar melhor a situação daquela empresa.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873942C-BFF2-5F74-BFDB-2828BED11850}"/>
              </a:ext>
            </a:extLst>
          </p:cNvPr>
          <p:cNvSpPr txBox="1"/>
          <p:nvPr/>
        </p:nvSpPr>
        <p:spPr>
          <a:xfrm>
            <a:off x="8451574" y="6008824"/>
            <a:ext cx="816002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0" spc="132" dirty="0">
                <a:solidFill>
                  <a:srgbClr val="2D2E2C"/>
                </a:solidFill>
                <a:latin typeface="Cooper Hewitt"/>
              </a:rPr>
              <a:t>ATUALIZAÇÕES PERIÓDICAS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37EBF5-47BD-8560-354D-E09A5433C764}"/>
              </a:ext>
            </a:extLst>
          </p:cNvPr>
          <p:cNvSpPr txBox="1"/>
          <p:nvPr/>
        </p:nvSpPr>
        <p:spPr>
          <a:xfrm>
            <a:off x="8458200" y="6606351"/>
            <a:ext cx="8160026" cy="14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80" dirty="0">
                <a:solidFill>
                  <a:srgbClr val="2D2E2C"/>
                </a:solidFill>
                <a:latin typeface="Cooper Hewitt"/>
              </a:rPr>
              <a:t>Pelo fato de ser um modelo voltado para o </a:t>
            </a:r>
            <a:r>
              <a:rPr lang="pt-BR" sz="2180" dirty="0" err="1">
                <a:solidFill>
                  <a:srgbClr val="2D2E2C"/>
                </a:solidFill>
                <a:latin typeface="Cooper Hewitt"/>
              </a:rPr>
              <a:t>analytics</a:t>
            </a:r>
            <a:r>
              <a:rPr lang="pt-BR" sz="2180" dirty="0">
                <a:solidFill>
                  <a:srgbClr val="2D2E2C"/>
                </a:solidFill>
                <a:latin typeface="Cooper Hewitt"/>
              </a:rPr>
              <a:t> as informações são enviadas periodicamente para esse banco de dados, podendo ser enviada, semanalmente, mensalmente ou até anualmente, dependendo da regra de negócio da empresa.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327929" y="6245997"/>
            <a:ext cx="1240812" cy="1074543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FED5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2D2E2C"/>
                  </a:solidFill>
                  <a:latin typeface="Aleo"/>
                </a:rPr>
                <a:t>PEDRO JESUINO | SPTECH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3589" t="10532" r="143" b="1479"/>
          <a:stretch>
            <a:fillRect/>
          </a:stretch>
        </p:blipFill>
        <p:spPr>
          <a:xfrm>
            <a:off x="829749" y="854153"/>
            <a:ext cx="11629256" cy="86435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2543" y="3243259"/>
            <a:ext cx="3309264" cy="38004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37699" y="4348565"/>
            <a:ext cx="1377828" cy="49257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267305" y="1458352"/>
            <a:ext cx="4079740" cy="1212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dirty="0" err="1">
                <a:solidFill>
                  <a:srgbClr val="FED531"/>
                </a:solidFill>
                <a:latin typeface="Caveat"/>
              </a:rPr>
              <a:t>Exemplo</a:t>
            </a:r>
            <a:r>
              <a:rPr lang="en-US" sz="7099" dirty="0">
                <a:solidFill>
                  <a:srgbClr val="FED531"/>
                </a:solidFill>
                <a:latin typeface="Caveat"/>
              </a:rPr>
              <a:t> 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164" y="-154813"/>
            <a:ext cx="6752790" cy="121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dirty="0" err="1">
                <a:solidFill>
                  <a:srgbClr val="FED531"/>
                </a:solidFill>
                <a:latin typeface="Caveat"/>
              </a:rPr>
              <a:t>Modelo</a:t>
            </a:r>
            <a:r>
              <a:rPr lang="en-US" sz="7099" dirty="0">
                <a:solidFill>
                  <a:srgbClr val="FED531"/>
                </a:solidFill>
                <a:latin typeface="Caveat"/>
              </a:rPr>
              <a:t> dimensional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28060" b="28060"/>
          <a:stretch>
            <a:fillRect/>
          </a:stretch>
        </p:blipFill>
        <p:spPr>
          <a:xfrm>
            <a:off x="-475726" y="-443516"/>
            <a:ext cx="19239451" cy="55870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FED53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2D2E2C"/>
                  </a:solidFill>
                  <a:latin typeface="Aleo"/>
                </a:rPr>
                <a:t>PEDRO JESUINO | SPTECH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0740" y="4997219"/>
            <a:ext cx="1193600" cy="11827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12208" y="4601853"/>
            <a:ext cx="1567370" cy="23854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373445" y="4903963"/>
            <a:ext cx="2776186" cy="17812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38281"/>
            <a:ext cx="16244368" cy="2050653"/>
            <a:chOff x="0" y="0"/>
            <a:chExt cx="21659157" cy="2734204"/>
          </a:xfrm>
        </p:grpSpPr>
        <p:sp>
          <p:nvSpPr>
            <p:cNvPr id="10" name="TextBox 10"/>
            <p:cNvSpPr txBox="1"/>
            <p:nvPr/>
          </p:nvSpPr>
          <p:spPr>
            <a:xfrm>
              <a:off x="16287" y="156608"/>
              <a:ext cx="21642871" cy="1616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5"/>
                </a:lnSpc>
              </a:pPr>
              <a:r>
                <a:rPr lang="en-US" sz="8725" dirty="0">
                  <a:solidFill>
                    <a:srgbClr val="FED531"/>
                  </a:solidFill>
                  <a:latin typeface="Aleo"/>
                </a:rPr>
                <a:t>Um </a:t>
              </a:r>
              <a:r>
                <a:rPr lang="en-US" sz="8725" dirty="0" err="1">
                  <a:solidFill>
                    <a:srgbClr val="FED531"/>
                  </a:solidFill>
                  <a:latin typeface="Aleo"/>
                </a:rPr>
                <a:t>problema</a:t>
              </a:r>
              <a:r>
                <a:rPr lang="en-US" sz="8725" dirty="0">
                  <a:solidFill>
                    <a:srgbClr val="FED531"/>
                  </a:solidFill>
                  <a:latin typeface="Aleo"/>
                </a:rPr>
                <a:t>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61670"/>
              <a:ext cx="21642871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spc="179" dirty="0">
                  <a:solidFill>
                    <a:srgbClr val="FED531"/>
                  </a:solidFill>
                  <a:latin typeface="Cooper Hewitt Bold"/>
                </a:rPr>
                <a:t>COMO FAZER OS DOIS MODELOS SE COMUNICAREM?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01747" y="7169706"/>
            <a:ext cx="4319584" cy="48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</a:pPr>
            <a:r>
              <a:rPr lang="en-US" sz="2325">
                <a:solidFill>
                  <a:srgbClr val="FED531"/>
                </a:solidFill>
                <a:latin typeface="Cooper Hewitt"/>
              </a:rPr>
              <a:t>Usando o conceito de 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6101" y="7150656"/>
            <a:ext cx="4319584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ED531"/>
                </a:solidFill>
                <a:latin typeface="Cooper Hewitt"/>
              </a:rPr>
              <a:t>Uma outra aplicação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137699" y="-270007"/>
            <a:ext cx="1240812" cy="1074543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327929" y="6245997"/>
            <a:ext cx="1240812" cy="1074543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ED531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11026" y="9547337"/>
            <a:ext cx="19110052" cy="1183884"/>
            <a:chOff x="0" y="0"/>
            <a:chExt cx="25480069" cy="157851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480069" cy="1578512"/>
            </a:xfrm>
            <a:prstGeom prst="rect">
              <a:avLst/>
            </a:prstGeom>
            <a:solidFill>
              <a:srgbClr val="FED5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658086" y="337733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 spc="320">
                  <a:solidFill>
                    <a:srgbClr val="2D2E2C"/>
                  </a:solidFill>
                  <a:latin typeface="Aleo"/>
                </a:rPr>
                <a:t>PEDRO JESUINO | SPTECH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71550"/>
            <a:ext cx="10357143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spc="179" dirty="0">
                <a:solidFill>
                  <a:srgbClr val="FED531"/>
                </a:solidFill>
                <a:latin typeface="Cooper Hewitt Bold"/>
              </a:rPr>
              <a:t>DA TEORIA À PRÁTICA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2157" y="5497680"/>
            <a:ext cx="10357143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724"/>
              </a:lnSpc>
            </a:pPr>
            <a:r>
              <a:rPr lang="en-US" sz="8724" dirty="0" err="1">
                <a:solidFill>
                  <a:srgbClr val="FED531"/>
                </a:solidFill>
                <a:latin typeface="Aleo"/>
              </a:rPr>
              <a:t>Aplicações</a:t>
            </a:r>
            <a:r>
              <a:rPr lang="en-US" sz="8724" dirty="0">
                <a:solidFill>
                  <a:srgbClr val="FED531"/>
                </a:solidFill>
                <a:latin typeface="Aleo"/>
              </a:rPr>
              <a:t> </a:t>
            </a:r>
          </a:p>
          <a:p>
            <a:pPr algn="r">
              <a:lnSpc>
                <a:spcPts val="8724"/>
              </a:lnSpc>
            </a:pPr>
            <a:r>
              <a:rPr lang="en-US" sz="8724" dirty="0" err="1">
                <a:solidFill>
                  <a:srgbClr val="FED531"/>
                </a:solidFill>
                <a:latin typeface="Aleo"/>
              </a:rPr>
              <a:t>Práticas</a:t>
            </a:r>
            <a:endParaRPr lang="en-US" sz="8724" dirty="0">
              <a:solidFill>
                <a:srgbClr val="FED531"/>
              </a:solidFill>
              <a:latin typeface="Ale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02157" y="8135299"/>
            <a:ext cx="10357143" cy="42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45"/>
              </a:lnSpc>
            </a:pPr>
            <a:r>
              <a:rPr lang="en-US" sz="2650" spc="132" dirty="0">
                <a:solidFill>
                  <a:srgbClr val="FED531"/>
                </a:solidFill>
                <a:latin typeface="Cooper Hewitt"/>
              </a:rPr>
              <a:t>API PYTHON, FLEXÍVEL PARA CAPTURA DE DADOS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4" ma:contentTypeDescription="Create a new document." ma:contentTypeScope="" ma:versionID="a365634abf0cc2ae1b5eb60a39b8431c">
  <xsd:schema xmlns:xsd="http://www.w3.org/2001/XMLSchema" xmlns:xs="http://www.w3.org/2001/XMLSchema" xmlns:p="http://schemas.microsoft.com/office/2006/metadata/properties" xmlns:ns3="7a087c55-5f08-466c-910b-e029fd4269fe" targetNamespace="http://schemas.microsoft.com/office/2006/metadata/properties" ma:root="true" ma:fieldsID="8eba49790afda55de09d557c5804850e" ns3:_="">
    <xsd:import namespace="7a087c55-5f08-466c-910b-e029fd4269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D1A04F-1B8C-4A0B-9142-FCC30B83D9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51E82F-C1CE-4315-A1CD-67A9FD3A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DEF2C0-20EC-4FF2-BA45-DC8B4C2D7961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7a087c55-5f08-466c-910b-e029fd4269f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479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Open Sans</vt:lpstr>
      <vt:lpstr>Cooper Hewitt</vt:lpstr>
      <vt:lpstr>Arial</vt:lpstr>
      <vt:lpstr>Calibri</vt:lpstr>
      <vt:lpstr>Cooper Hewitt Bold</vt:lpstr>
      <vt:lpstr>Caveat</vt:lpstr>
      <vt:lpstr>Aleo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Preto e Amarelo Moderna Criativa Apresentação</dc:title>
  <dc:creator>PEDRO HENRIQUE JESUINO VARELA .</dc:creator>
  <cp:lastModifiedBy>PEDRO HENRIQUE JESUINO VARELA .</cp:lastModifiedBy>
  <cp:revision>5</cp:revision>
  <dcterms:created xsi:type="dcterms:W3CDTF">2006-08-16T00:00:00Z</dcterms:created>
  <dcterms:modified xsi:type="dcterms:W3CDTF">2022-09-26T02:58:45Z</dcterms:modified>
  <dc:identifier>DAFNMNU8k7U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